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handoutMasterIdLst>
    <p:handoutMasterId r:id="rId23"/>
  </p:handoutMasterIdLst>
  <p:sldIdLst>
    <p:sldId id="300" r:id="rId3"/>
    <p:sldId id="332" r:id="rId4"/>
    <p:sldId id="333" r:id="rId5"/>
    <p:sldId id="334" r:id="rId6"/>
    <p:sldId id="335" r:id="rId7"/>
    <p:sldId id="339" r:id="rId8"/>
    <p:sldId id="337" r:id="rId9"/>
    <p:sldId id="338" r:id="rId10"/>
    <p:sldId id="336" r:id="rId11"/>
    <p:sldId id="340" r:id="rId12"/>
    <p:sldId id="341" r:id="rId13"/>
    <p:sldId id="342" r:id="rId14"/>
    <p:sldId id="343" r:id="rId15"/>
    <p:sldId id="344" r:id="rId16"/>
    <p:sldId id="345" r:id="rId17"/>
    <p:sldId id="347" r:id="rId18"/>
    <p:sldId id="346" r:id="rId19"/>
    <p:sldId id="348" r:id="rId20"/>
    <p:sldId id="350" r:id="rId21"/>
    <p:sldId id="349" r:id="rId22"/>
  </p:sldIdLst>
  <p:sldSz cx="9144000" cy="6858000" type="screen4x3"/>
  <p:notesSz cx="6735763" cy="9866313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B5B"/>
    <a:srgbClr val="E83618"/>
    <a:srgbClr val="F50736"/>
    <a:srgbClr val="FF3300"/>
    <a:srgbClr val="A20000"/>
    <a:srgbClr val="92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737" autoAdjust="0"/>
  </p:normalViewPr>
  <p:slideViewPr>
    <p:cSldViewPr snapToGrid="0">
      <p:cViewPr>
        <p:scale>
          <a:sx n="118" d="100"/>
          <a:sy n="118" d="100"/>
        </p:scale>
        <p:origin x="-1434" y="-48"/>
      </p:cViewPr>
      <p:guideLst>
        <p:guide orient="horz" pos="4319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0E128-D026-43C3-8A8C-8CD4F35596E0}" type="datetimeFigureOut">
              <a:rPr lang="hr-HR" smtClean="0"/>
              <a:pPr/>
              <a:t>7.4.2014.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1C79F-D3E7-4146-81A4-49B8727A3A9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614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6C8125A-09C3-4DBC-8A5C-29402D5D47E0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C3A940E-EAB0-4807-93BE-D2325BCD85E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BF76721-D0C0-403B-AFD9-459364324B9D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E093995-4E24-4618-BC82-CE44AFD9B4B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4"/>
          <p:cNvGrpSpPr/>
          <p:nvPr userDrawn="1"/>
        </p:nvGrpSpPr>
        <p:grpSpPr>
          <a:xfrm>
            <a:off x="0" y="800100"/>
            <a:ext cx="9144000" cy="1224422"/>
            <a:chOff x="0" y="800100"/>
            <a:chExt cx="9144000" cy="12244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0100"/>
              <a:ext cx="9144000" cy="12240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andshake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334250" y="800100"/>
              <a:ext cx="1809750" cy="122442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A2DBC02-530B-46AC-AE89-615B9CF6B656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D578506-4270-40D2-9919-7162664C971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4546AD-5DB5-4E0B-B847-60D836DCD182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BEB7762-8C3D-49C9-8EF9-6CBDFC5BB09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3712080-0910-45AC-ABF4-AC33E5ECBB03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567A2A1-D156-44EA-948C-F356C7AA8BD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54AC250-846A-48F8-BB14-372ADB45104B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F6E50EA-49C8-4392-B46A-5A90A2FDA3B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6538522-622F-48E3-B2DB-B794625C7BFA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2FA1181-06C8-467E-8609-B5E3873FDB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D262304-7D56-4B39-A20D-152694EC6669}" type="datetime1">
              <a:rPr lang="da-DK"/>
              <a:pPr>
                <a:defRPr/>
              </a:pPr>
              <a:t>07-04-2014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CB64F55-B5E2-45D7-A695-BF8EFBEE953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gor.pavicic@karolina.hr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emf"/><Relationship Id="rId7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../../DropOffLibrary/Compras.ppt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hyperlink" Target="../../DropOffLibrary/Trabajo.ppt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ktangel 33"/>
          <p:cNvSpPr>
            <a:spLocks noChangeArrowheads="1"/>
          </p:cNvSpPr>
          <p:nvPr/>
        </p:nvSpPr>
        <p:spPr bwMode="auto">
          <a:xfrm>
            <a:off x="0" y="1778000"/>
            <a:ext cx="9144000" cy="344170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875506" y="3762374"/>
            <a:ext cx="739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hr-HR" sz="1400" dirty="0" smtClean="0"/>
          </a:p>
          <a:p>
            <a:pPr algn="ctr"/>
            <a:endParaRPr lang="hr-HR" sz="1400" dirty="0"/>
          </a:p>
          <a:p>
            <a:pPr algn="ctr"/>
            <a:r>
              <a:rPr lang="hr-HR" sz="1400" dirty="0" smtClean="0"/>
              <a:t>Igor Pavičić, dipl. ing.</a:t>
            </a:r>
            <a:endParaRPr lang="hr-HR" sz="1400" dirty="0"/>
          </a:p>
          <a:p>
            <a:pPr algn="ctr"/>
            <a:endParaRPr lang="hr-HR" sz="1400" dirty="0" smtClean="0"/>
          </a:p>
          <a:p>
            <a:pPr algn="ctr"/>
            <a:r>
              <a:rPr lang="hr-HR" sz="1400" dirty="0" smtClean="0"/>
              <a:t>Zenica</a:t>
            </a:r>
            <a:r>
              <a:rPr lang="hr-HR" sz="1400" dirty="0"/>
              <a:t>, 08.04.2014.</a:t>
            </a:r>
            <a:endParaRPr lang="en-US" sz="1400" dirty="0"/>
          </a:p>
          <a:p>
            <a:pPr algn="ctr"/>
            <a:r>
              <a:rPr lang="hr-HR" sz="1400" dirty="0" smtClean="0"/>
              <a:t>DO </a:t>
            </a:r>
            <a:r>
              <a:rPr lang="hr-HR" sz="1400" dirty="0"/>
              <a:t>BIH: Informacijski sistemi u </a:t>
            </a:r>
            <a:r>
              <a:rPr lang="hr-HR" sz="1400" dirty="0" smtClean="0"/>
              <a:t>održavanju</a:t>
            </a:r>
            <a:endParaRPr lang="hr-HR" sz="1400" dirty="0"/>
          </a:p>
        </p:txBody>
      </p:sp>
      <p:sp>
        <p:nvSpPr>
          <p:cNvPr id="22531" name="Rectangle 5"/>
          <p:cNvSpPr txBox="1">
            <a:spLocks noChangeArrowheads="1"/>
          </p:cNvSpPr>
          <p:nvPr/>
        </p:nvSpPr>
        <p:spPr bwMode="gray">
          <a:xfrm>
            <a:off x="742156" y="2338705"/>
            <a:ext cx="76596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hr-HR" sz="3200" dirty="0" smtClean="0"/>
              <a:t>PRIMJENA INFORMACIJSKOG SUSTAVA ZA UPRAVLJANJE ODRŽAVANJEM U KAROLINI D.O.O.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Strojna karta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hr-HR" sz="20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Prijašnje </a:t>
            </a:r>
            <a:r>
              <a:rPr lang="hr-HR" sz="2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 trenutno stanje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570" y="2649132"/>
            <a:ext cx="3600000" cy="784449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Registratori puni strojnih kartica s ručnim unosom svake aktivnosti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5812" y="2634016"/>
            <a:ext cx="3600000" cy="2631108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Digitalni prikaz svih RN po objektu održavanja u jedinici vremena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Detaljan pregled statusa svakog RN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Kumulativni pregled utrošenog materijala</a:t>
            </a:r>
            <a:endParaRPr lang="en-US" sz="1600" kern="0" dirty="0">
              <a:solidFill>
                <a:srgbClr val="2DB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1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Zadaci preventivnog održavanja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hr-HR" sz="20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Prijašnje </a:t>
            </a:r>
            <a:r>
              <a:rPr lang="hr-HR" sz="2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 trenutno stanje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570" y="2649132"/>
            <a:ext cx="3600000" cy="3369772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“ručno” praćenje zadataka PO s redovitim uvidom u godišnji plan PO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"ručno” praćenje popunjavanja svih potrebnih obrazaca (kontrole, servisi, umjeravanja i sl.)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puno papirologije raspoređene na puno osoba ovisno o odgovornom podru</a:t>
            </a:r>
            <a:r>
              <a:rPr lang="hr-HR" sz="1600" kern="0" dirty="0">
                <a:solidFill>
                  <a:srgbClr val="FF0000"/>
                </a:solidFill>
              </a:rPr>
              <a:t>č</a:t>
            </a:r>
            <a:r>
              <a:rPr lang="vi-VN" sz="1600" kern="0" dirty="0">
                <a:solidFill>
                  <a:srgbClr val="FF0000"/>
                </a:solidFill>
              </a:rPr>
              <a:t>ju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5812" y="2634016"/>
            <a:ext cx="3600000" cy="3369772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Detaljan pregled svih zadataka PO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Automatsko generiranje naloga zadataka PO uz digitalno odobrenje odgovorne osobe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Automatsko ažuriranje povijesti svih zadataka PO po samom zadatku i objektu održavanja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Centralna kontrola</a:t>
            </a:r>
            <a:endParaRPr lang="en-US" sz="1600" kern="0" dirty="0">
              <a:solidFill>
                <a:srgbClr val="2DB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Zahtjevi za intervencijom / incidenti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hr-HR" sz="20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Prijašnje </a:t>
            </a:r>
            <a:r>
              <a:rPr lang="hr-HR" sz="2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 trenutno stanje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570" y="2649132"/>
            <a:ext cx="3600000" cy="1523112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usmena primopredaja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obrasci koji se često zagube među odjelima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1600" kern="0" dirty="0">
                <a:solidFill>
                  <a:srgbClr val="FF0000"/>
                </a:solidFill>
              </a:rPr>
              <a:t>puno papirologije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5812" y="2634016"/>
            <a:ext cx="3600000" cy="1523112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Digitalni unos zahtjeva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Digitalno odobrenje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Automatsko generiranje RN</a:t>
            </a:r>
            <a:endParaRPr lang="en-US" sz="1600" kern="0" dirty="0">
              <a:solidFill>
                <a:srgbClr val="2DB329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Sljedivost incidenata kroz povijest</a:t>
            </a:r>
            <a:endParaRPr lang="en-US" sz="1600" kern="0" dirty="0">
              <a:solidFill>
                <a:srgbClr val="2DB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8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Upravljanje troškovima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hr-HR" sz="20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Prijašnje </a:t>
            </a:r>
            <a:r>
              <a:rPr lang="hr-HR" sz="2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 trenutno stanje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570" y="2649132"/>
            <a:ext cx="3600000" cy="3000440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Kompletni </a:t>
            </a:r>
            <a:r>
              <a:rPr lang="vi-VN" sz="1600" kern="0" dirty="0">
                <a:solidFill>
                  <a:srgbClr val="FF0000"/>
                </a:solidFill>
              </a:rPr>
              <a:t>troškovi održavanja opreme kumulativno </a:t>
            </a:r>
            <a:r>
              <a:rPr lang="hr-HR" sz="1600" kern="0" dirty="0">
                <a:solidFill>
                  <a:srgbClr val="FF0000"/>
                </a:solidFill>
              </a:rPr>
              <a:t>su </a:t>
            </a:r>
            <a:r>
              <a:rPr lang="vi-VN" sz="1600" kern="0" dirty="0">
                <a:solidFill>
                  <a:srgbClr val="FF0000"/>
                </a:solidFill>
              </a:rPr>
              <a:t>praćeni kao trošak proizvodnje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P</a:t>
            </a:r>
            <a:r>
              <a:rPr lang="vi-VN" sz="1600" kern="0" dirty="0">
                <a:solidFill>
                  <a:srgbClr val="FF0000"/>
                </a:solidFill>
              </a:rPr>
              <a:t>lanirane vrijednosti i stvarni utrošak mogli</a:t>
            </a:r>
            <a:r>
              <a:rPr lang="hr-HR" sz="1600" kern="0" dirty="0">
                <a:solidFill>
                  <a:srgbClr val="FF0000"/>
                </a:solidFill>
              </a:rPr>
              <a:t> su se</a:t>
            </a:r>
            <a:r>
              <a:rPr lang="vi-VN" sz="1600" kern="0" dirty="0">
                <a:solidFill>
                  <a:srgbClr val="FF0000"/>
                </a:solidFill>
              </a:rPr>
              <a:t> uspoređivati samo nakon mjesečnih obračuna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N</a:t>
            </a:r>
            <a:r>
              <a:rPr lang="vi-VN" sz="1600" kern="0" dirty="0">
                <a:solidFill>
                  <a:srgbClr val="FF0000"/>
                </a:solidFill>
              </a:rPr>
              <a:t>emogućnost pregleda</a:t>
            </a:r>
            <a:r>
              <a:rPr lang="hr-HR" sz="1600" kern="0" dirty="0">
                <a:solidFill>
                  <a:srgbClr val="FF0000"/>
                </a:solidFill>
              </a:rPr>
              <a:t> i analize</a:t>
            </a:r>
            <a:r>
              <a:rPr lang="vi-VN" sz="1600" kern="0" dirty="0">
                <a:solidFill>
                  <a:srgbClr val="FF0000"/>
                </a:solidFill>
              </a:rPr>
              <a:t> povijesnih podataka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5812" y="2634016"/>
            <a:ext cx="3600000" cy="3415425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Osnovica za upravljanje troškovima je objekt održavanja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Analiza troškova je moguća za bilo koji period i u bilo kojem trenutku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Pregled troškova </a:t>
            </a:r>
            <a:r>
              <a:rPr lang="hr-HR" sz="1600" kern="0" dirty="0" smtClean="0">
                <a:solidFill>
                  <a:srgbClr val="2DB329"/>
                </a:solidFill>
              </a:rPr>
              <a:t>različitim kriterijima</a:t>
            </a:r>
            <a:endParaRPr lang="hr-HR" sz="1600" kern="0" dirty="0">
              <a:solidFill>
                <a:srgbClr val="2DB329"/>
              </a:solidFill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Mogućnost </a:t>
            </a:r>
            <a:r>
              <a:rPr lang="hr-HR" sz="1600" kern="0" dirty="0" smtClean="0">
                <a:solidFill>
                  <a:srgbClr val="2DB329"/>
                </a:solidFill>
              </a:rPr>
              <a:t>raznih analiza </a:t>
            </a:r>
            <a:r>
              <a:rPr lang="hr-HR" sz="1600" kern="0" dirty="0">
                <a:solidFill>
                  <a:srgbClr val="2DB329"/>
                </a:solidFill>
              </a:rPr>
              <a:t>svih komponenti troškova</a:t>
            </a:r>
          </a:p>
        </p:txBody>
      </p:sp>
    </p:spTree>
    <p:extLst>
      <p:ext uri="{BB962C8B-B14F-4D97-AF65-F5344CB8AC3E}">
        <p14:creationId xmlns:p14="http://schemas.microsoft.com/office/powerpoint/2010/main" val="386922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Izvještajni sustav – primjer 1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848" y="1400500"/>
            <a:ext cx="7200000" cy="5089836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Izvještajni sustav – primjer 2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9" y="1399275"/>
            <a:ext cx="7200000" cy="5096629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Izvještajni sustav – primjer 3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60" y="1402079"/>
            <a:ext cx="7200000" cy="5089836"/>
          </a:xfrm>
          <a:prstGeom prst="rect">
            <a:avLst/>
          </a:prstGeom>
          <a:noFill/>
          <a:ln w="3175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Izvještajni sustav – primjer 3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48" y="1405176"/>
            <a:ext cx="7200000" cy="5091953"/>
          </a:xfrm>
          <a:prstGeom prst="rect">
            <a:avLst/>
          </a:prstGeom>
          <a:noFill/>
          <a:ln w="3175">
            <a:solidFill>
              <a:schemeClr val="bg1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5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Rezultati 2013.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95863" y="1728258"/>
            <a:ext cx="3644900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136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Zahtjeva za intervencijom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5863" y="3322108"/>
            <a:ext cx="3644900" cy="1077912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11/14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Zaposlenika na bazi 7.5 sat/dan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5813" y="4968345"/>
            <a:ext cx="3643312" cy="1077913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19.087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Evidentiranih sati rada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5863" y="4968345"/>
            <a:ext cx="3644900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64%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Realizacija plana troškova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3" y="1728258"/>
            <a:ext cx="3643312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3.195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Izvršenih RN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3" y="3322108"/>
            <a:ext cx="3643312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72.26%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Udio preventivnih RN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520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Zaključak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Potpuna kontrola nad provođenjem svih procesa u održavanju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Utjecaj na učinkovitost: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1600" kern="0" dirty="0">
                <a:solidFill>
                  <a:srgbClr val="000000"/>
                </a:solidFill>
                <a:latin typeface="Arial"/>
              </a:rPr>
              <a:t>Povećanje raspoloživosti opreme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1600" kern="0" dirty="0">
                <a:solidFill>
                  <a:srgbClr val="000000"/>
                </a:solidFill>
                <a:latin typeface="Arial"/>
              </a:rPr>
              <a:t>Smanjenje neplaniranih zastoja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1600" kern="0" dirty="0">
                <a:solidFill>
                  <a:srgbClr val="000000"/>
                </a:solidFill>
                <a:latin typeface="Arial"/>
              </a:rPr>
              <a:t>Smanjenje potrošnje energije i povezanih troškova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Dokazivost produktivnosti vlastitih zaposlenika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Smanjenje troškova nabave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Reinženjering nepotrebnih atributa i procedura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Potpuna transparentnost i sljedivost svih procesa / dokumenata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 smtClean="0">
                <a:solidFill>
                  <a:srgbClr val="000000"/>
                </a:solidFill>
                <a:latin typeface="Arial"/>
                <a:ea typeface="+mn-ea"/>
              </a:rPr>
              <a:t>Kvalitetna </a:t>
            </a: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korisnička podrška</a:t>
            </a:r>
          </a:p>
        </p:txBody>
      </p:sp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5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Sadržaj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Profil tvrtke Karolina d.o.o.</a:t>
            </a:r>
            <a:endParaRPr lang="hr-HR" sz="800" kern="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Specifičnosti prehrambene industrije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Primjena informacijskog sustava za upravljanje održavanjem u Karolini d.o.o.</a:t>
            </a:r>
          </a:p>
          <a:p>
            <a:pPr marL="342900" lvl="0" indent="-342900" defTabSz="914400">
              <a:lnSpc>
                <a:spcPct val="90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Zaključak</a:t>
            </a:r>
            <a:endParaRPr lang="hr-HR" sz="8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97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 smtClean="0">
                <a:solidFill>
                  <a:srgbClr val="171717"/>
                </a:solidFill>
              </a:rPr>
              <a:t>Pitanja i odgovori</a:t>
            </a:r>
            <a:endParaRPr lang="hr-HR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Q&amp;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1844675"/>
            <a:ext cx="43322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subtitle-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65625"/>
            <a:ext cx="624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 noChangeArrowheads="1"/>
          </p:cNvSpPr>
          <p:nvPr/>
        </p:nvSpPr>
        <p:spPr bwMode="white">
          <a:xfrm>
            <a:off x="3048000" y="4403725"/>
            <a:ext cx="7239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Kontakt: 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Igor Pavičić, dipl.ing.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Voditelj održavanja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endParaRPr kumimoji="0" lang="hr-HR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Karolina d.o.o. Osijek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Vukovarska cesta 209a, 31000 Osijek, Hrvatska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Tel: + 385 31 512 - 738 ; GSM:  + 385 98 984 - 1808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CF0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hr-HR" sz="1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hlinkClick r:id="rId5"/>
              </a:rPr>
              <a:t>igor.pavicic@karolina.hr</a:t>
            </a:r>
            <a:r>
              <a:rPr kumimoji="0" lang="hr-HR" sz="1400" b="1" i="0" u="none" strike="noStrike" kern="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</a:t>
            </a:r>
            <a:endParaRPr kumimoji="0" lang="hr-HR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29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Tradicija preko 100 godina 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Djelatnost: Proizvodnja konditorskih proizvoda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Od 2011. članica Kraš grupe</a:t>
            </a:r>
            <a:endParaRPr lang="hr-HR" sz="16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" name="Picture 7" descr="NASLOVNICA6"/>
          <p:cNvPicPr>
            <a:picLocks noChangeAspect="1" noChangeArrowheads="1"/>
          </p:cNvPicPr>
          <p:nvPr/>
        </p:nvPicPr>
        <p:blipFill>
          <a:blip r:embed="rId2" cstate="print"/>
          <a:srcRect l="33702" t="76265" r="444"/>
          <a:stretch>
            <a:fillRect/>
          </a:stretch>
        </p:blipFill>
        <p:spPr bwMode="auto">
          <a:xfrm>
            <a:off x="5919504" y="4814995"/>
            <a:ext cx="1862643" cy="94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3" descr="P10304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23954" y="3351883"/>
            <a:ext cx="1857610" cy="134432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2" name="Picture 3" descr="D:\kopija laptopa\Klijenti\KRAS\Karolina Osijek_Infor EAM MP2\karolina-ulaz-u-tvornic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22" y="3490842"/>
            <a:ext cx="3460545" cy="22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Karolina d.o.o.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0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Karolina d.o.o.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149691" y="1754270"/>
            <a:ext cx="3644900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280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Broj zaposlenih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9691" y="3348120"/>
            <a:ext cx="3644900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0" b="1" kern="0" dirty="0" smtClean="0">
                <a:solidFill>
                  <a:srgbClr val="C00000"/>
                </a:solidFill>
              </a:rPr>
              <a:t>14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Proizvodnih linija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641" y="4994357"/>
            <a:ext cx="3643312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0" b="1" kern="0" dirty="0" smtClean="0">
                <a:solidFill>
                  <a:srgbClr val="C00000"/>
                </a:solidFill>
              </a:rPr>
              <a:t>7</a:t>
            </a:r>
            <a:r>
              <a:rPr kumimoji="0" lang="hr-H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0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Asortiman proizvoda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49691" y="4994357"/>
            <a:ext cx="3644900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0" b="1" kern="0" dirty="0" smtClean="0">
                <a:solidFill>
                  <a:srgbClr val="C00000"/>
                </a:solidFill>
              </a:rPr>
              <a:t>80.000 m2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ysClr val="windowText" lastClr="000000"/>
                </a:solidFill>
                <a:latin typeface="Arial"/>
                <a:ea typeface="+mn-ea"/>
              </a:rPr>
              <a:t>Lokacija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9641" y="1754270"/>
            <a:ext cx="3643312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7.600 </a:t>
            </a: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Godišnja proizvodnja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9641" y="3348120"/>
            <a:ext cx="3643312" cy="1076325"/>
          </a:xfrm>
          <a:prstGeom prst="rect">
            <a:avLst/>
          </a:prstGeom>
          <a:noFill/>
          <a:ln w="1270">
            <a:noFill/>
          </a:ln>
        </p:spPr>
        <p:txBody>
          <a:bodyPr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5000" b="1" kern="0" dirty="0">
                <a:solidFill>
                  <a:srgbClr val="C00000"/>
                </a:solidFill>
              </a:rPr>
              <a:t>5</a:t>
            </a:r>
            <a:r>
              <a:rPr kumimoji="0" lang="hr-HR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.000.000 </a:t>
            </a:r>
            <a:r>
              <a:rPr kumimoji="0" lang="hr-HR" sz="5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€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</a:rPr>
              <a:t>Investicija u zadnje 3 godine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48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Prehrambena industrija - specifičnosti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 descr="http://1.bp.blogspot.com/-bwRlYaI573o/UIGvAccOggI/AAAAAAAAByY/3FM77eqkdVo/s1600/Halal%20logot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356225"/>
            <a:ext cx="9652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http://www.hah.hr/images/hrana_zdravlje/IF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38" y="5319713"/>
            <a:ext cx="7223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http://www.hah.hr/images/hrana_zdravlje/HACCP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202238"/>
            <a:ext cx="869950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32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Visoki zahtjevi na raspoloživost proizvodne opreme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Visoki zahtjevi na primjenu: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kern="0" dirty="0">
                <a:solidFill>
                  <a:srgbClr val="000000"/>
                </a:solidFill>
                <a:latin typeface="Arial"/>
                <a:ea typeface="+mn-ea"/>
              </a:rPr>
              <a:t>Sustava upravljanja kvalitetom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kern="0" dirty="0">
                <a:solidFill>
                  <a:srgbClr val="000000"/>
                </a:solidFill>
                <a:latin typeface="Arial"/>
                <a:ea typeface="+mn-ea"/>
              </a:rPr>
              <a:t>Specifičnih strukovnih standarda i strukovne regulative</a:t>
            </a:r>
          </a:p>
          <a:p>
            <a:pPr marL="571500" lvl="1" indent="-282575" defTabSz="914400" eaLnBrk="0" hangingPunct="0">
              <a:lnSpc>
                <a:spcPct val="85000"/>
              </a:lnSpc>
              <a:spcBef>
                <a:spcPts val="6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kern="0" dirty="0">
                <a:solidFill>
                  <a:srgbClr val="000000"/>
                </a:solidFill>
                <a:latin typeface="Arial"/>
                <a:ea typeface="+mn-ea"/>
              </a:rPr>
              <a:t>Dobre proizvođačke </a:t>
            </a:r>
            <a:r>
              <a:rPr lang="hr-HR" kern="0" dirty="0" smtClean="0">
                <a:solidFill>
                  <a:srgbClr val="000000"/>
                </a:solidFill>
                <a:latin typeface="Arial"/>
                <a:ea typeface="+mn-ea"/>
              </a:rPr>
              <a:t>prakse</a:t>
            </a:r>
            <a:endParaRPr lang="hr-HR" kern="0" dirty="0">
              <a:solidFill>
                <a:srgbClr val="000000"/>
              </a:solidFill>
              <a:latin typeface="Arial"/>
              <a:ea typeface="+mn-ea"/>
            </a:endParaRP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Niske marže, cjenovni pritisci distributera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Konkurencija – otvorenost tržišta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  <a:defRPr/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Raznolikost i česte promjene navika potrošača – veća razina inovacije i raspona proizvoda</a:t>
            </a:r>
          </a:p>
        </p:txBody>
      </p:sp>
    </p:spTree>
    <p:extLst>
      <p:ext uri="{BB962C8B-B14F-4D97-AF65-F5344CB8AC3E}">
        <p14:creationId xmlns:p14="http://schemas.microsoft.com/office/powerpoint/2010/main" val="148051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Opći podaci projekta</a:t>
            </a:r>
            <a:endParaRPr lang="en-US" sz="3000" b="1" dirty="0">
              <a:solidFill>
                <a:srgbClr val="171717"/>
              </a:solidFill>
            </a:endParaRPr>
          </a:p>
        </p:txBody>
      </p:sp>
      <p:sp>
        <p:nvSpPr>
          <p:cNvPr id="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Rujan 2012 – Prosinac 2012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40 korisnika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Edukacija (eksterna &amp; interna)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Nabavka novih računala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Definiranje preko 300 objekata održavanja (OJO &amp; STP)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Grupiranje dvije skladišne lokacije i operativno prebacivanje u MP2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Definiranje izvještaja (financijski, IFS, skladišni, operativni…)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Revizija radnih uputa (IFS) i obrazaca u Održavanju</a:t>
            </a:r>
          </a:p>
          <a:p>
            <a:pPr marL="342900" lvl="0" indent="-342900" defTabSz="914400" eaLnBrk="0" hangingPunct="0">
              <a:lnSpc>
                <a:spcPct val="85000"/>
              </a:lnSpc>
              <a:spcBef>
                <a:spcPts val="1200"/>
              </a:spcBef>
              <a:buClr>
                <a:srgbClr val="B5121B"/>
              </a:buClr>
              <a:buFont typeface="Webdings" pitchFamily="18" charset="2"/>
              <a:buChar char=""/>
              <a:tabLst>
                <a:tab pos="741363" algn="l"/>
              </a:tabLst>
            </a:pPr>
            <a:r>
              <a:rPr lang="hr-HR" sz="2000" kern="0" dirty="0">
                <a:solidFill>
                  <a:srgbClr val="000000"/>
                </a:solidFill>
                <a:latin typeface="Arial"/>
                <a:ea typeface="+mn-ea"/>
              </a:rPr>
              <a:t>Svakodnevna kontrola unesenih podataka u bazu sustava</a:t>
            </a:r>
            <a:endParaRPr lang="hr-HR" sz="800" kern="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10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4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Korisnici sustava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6084888" y="2203450"/>
            <a:ext cx="2519362" cy="2519363"/>
          </a:xfrm>
          <a:prstGeom prst="ellipse">
            <a:avLst/>
          </a:prstGeom>
          <a:solidFill>
            <a:srgbClr val="FF6400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419475" y="2214563"/>
            <a:ext cx="2520950" cy="2520950"/>
          </a:xfrm>
          <a:prstGeom prst="ellipse">
            <a:avLst/>
          </a:prstGeom>
          <a:solidFill>
            <a:srgbClr val="00C2B4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47713" y="2227263"/>
            <a:ext cx="2520950" cy="2520950"/>
          </a:xfrm>
          <a:prstGeom prst="ellipse">
            <a:avLst/>
          </a:prstGeom>
          <a:solidFill>
            <a:srgbClr val="34C6FA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7450" y="3290888"/>
            <a:ext cx="16414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Održavanje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59213" y="3303588"/>
            <a:ext cx="164147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Proizvodnja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3350" y="3303588"/>
            <a:ext cx="18430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kern="0" dirty="0" smtClean="0">
                <a:solidFill>
                  <a:sysClr val="window" lastClr="FFFFFF"/>
                </a:solidFill>
              </a:rPr>
              <a:t>Nabava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1111250" y="4990264"/>
            <a:ext cx="180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24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3822022" y="4985652"/>
            <a:ext cx="180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000000"/>
                </a:solidFill>
              </a:rPr>
              <a:t>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495850" y="4999512"/>
            <a:ext cx="1803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000" kern="0" dirty="0" smtClean="0">
                <a:solidFill>
                  <a:srgbClr val="000000"/>
                </a:solidFill>
              </a:rPr>
              <a:t>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85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hr-HR" sz="3000" b="1" dirty="0" smtClean="0">
                <a:solidFill>
                  <a:srgbClr val="171717"/>
                </a:solidFill>
              </a:rPr>
              <a:t>Karolina d.o.o.</a:t>
            </a:r>
            <a:endParaRPr lang="en-US" sz="3000" b="1" dirty="0">
              <a:solidFill>
                <a:srgbClr val="171717"/>
              </a:solidFill>
            </a:endParaRP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170021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>
            <a:spLocks noChangeAspect="1"/>
          </p:cNvSpPr>
          <p:nvPr/>
        </p:nvSpPr>
        <p:spPr>
          <a:xfrm>
            <a:off x="3619500" y="2368550"/>
            <a:ext cx="2263775" cy="2263775"/>
          </a:xfrm>
          <a:prstGeom prst="ellipse">
            <a:avLst/>
          </a:prstGeom>
          <a:solidFill>
            <a:srgbClr val="C00000"/>
          </a:solidFill>
          <a:ln w="57150" cap="flat" cmpd="sng" algn="ctr">
            <a:noFill/>
            <a:prstDash val="solid"/>
          </a:ln>
          <a:effectLst/>
        </p:spPr>
        <p:txBody>
          <a:bodyPr lIns="90558" tIns="45277" rIns="90558" bIns="452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700" kern="0" dirty="0">
                <a:solidFill>
                  <a:sysClr val="window" lastClr="FFFFFF"/>
                </a:solidFill>
                <a:latin typeface="Arial"/>
                <a:ea typeface="+mn-ea"/>
              </a:rPr>
              <a:t>EAM / CMMS</a:t>
            </a:r>
            <a:endParaRPr lang="en-US" sz="27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024188" y="1916113"/>
            <a:ext cx="900112" cy="900112"/>
          </a:xfrm>
          <a:prstGeom prst="ellipse">
            <a:avLst/>
          </a:prstGeom>
          <a:solidFill>
            <a:srgbClr val="34C6FA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pic>
        <p:nvPicPr>
          <p:cNvPr id="16" name="Picture 1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21161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111250" y="2071688"/>
            <a:ext cx="1803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Upravljanje održavanjem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580063" y="1916113"/>
            <a:ext cx="900112" cy="900112"/>
          </a:xfrm>
          <a:prstGeom prst="ellipse">
            <a:avLst/>
          </a:prstGeom>
          <a:solidFill>
            <a:srgbClr val="96CC28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pic>
        <p:nvPicPr>
          <p:cNvPr id="19" name="Picture 18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097088"/>
            <a:ext cx="57943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83413" y="2209800"/>
            <a:ext cx="933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Nabava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5867400" y="3825875"/>
            <a:ext cx="900113" cy="898525"/>
          </a:xfrm>
          <a:prstGeom prst="ellipse">
            <a:avLst/>
          </a:prstGeom>
          <a:solidFill>
            <a:srgbClr val="00C2B4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00526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>
            <a:spLocks noChangeAspect="1"/>
          </p:cNvSpPr>
          <p:nvPr/>
        </p:nvSpPr>
        <p:spPr>
          <a:xfrm>
            <a:off x="2740025" y="3789363"/>
            <a:ext cx="900113" cy="900112"/>
          </a:xfrm>
          <a:prstGeom prst="ellipse">
            <a:avLst/>
          </a:prstGeom>
          <a:solidFill>
            <a:srgbClr val="FF6400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 bwMode="auto">
          <a:xfrm flipH="1">
            <a:off x="2774950" y="3968750"/>
            <a:ext cx="793750" cy="539750"/>
            <a:chOff x="4022761" y="3841057"/>
            <a:chExt cx="1277470" cy="1058661"/>
          </a:xfrm>
        </p:grpSpPr>
        <p:pic>
          <p:nvPicPr>
            <p:cNvPr id="25" name="Picture 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006" y="3988493"/>
              <a:ext cx="911225" cy="91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766527">
              <a:off x="4022761" y="3841057"/>
              <a:ext cx="732489" cy="732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4392613" y="4868863"/>
            <a:ext cx="900112" cy="900112"/>
          </a:xfrm>
          <a:prstGeom prst="ellipse">
            <a:avLst/>
          </a:prstGeom>
          <a:solidFill>
            <a:srgbClr val="FF5B5B"/>
          </a:solidFill>
          <a:ln w="1079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Arial"/>
              <a:ea typeface="+mn-ea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5049838"/>
            <a:ext cx="574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92950" y="4005263"/>
            <a:ext cx="11160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Skladišno poslovanje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75038" y="5876925"/>
            <a:ext cx="28781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Integracija s ERP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71550" y="4116388"/>
            <a:ext cx="1511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Izvještavanje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1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  <p:bldP spid="20" grpId="0"/>
      <p:bldP spid="21" grpId="0" animBg="1"/>
      <p:bldP spid="23" grpId="0" animBg="1"/>
      <p:bldP spid="27" grpId="0" animBg="1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gray">
          <a:xfrm>
            <a:off x="1190302" y="779463"/>
            <a:ext cx="73929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lvl="0" defTabSz="914400">
              <a:defRPr/>
            </a:pPr>
            <a:r>
              <a:rPr lang="hr-HR" sz="3000" b="1" dirty="0">
                <a:solidFill>
                  <a:srgbClr val="171717"/>
                </a:solidFill>
              </a:rPr>
              <a:t>Godišnji plan i evidencija održavanja</a:t>
            </a:r>
          </a:p>
        </p:txBody>
      </p:sp>
      <p:pic>
        <p:nvPicPr>
          <p:cNvPr id="1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286" y="779463"/>
            <a:ext cx="443818" cy="64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kstboks 44"/>
          <p:cNvSpPr txBox="1">
            <a:spLocks noChangeArrowheads="1"/>
          </p:cNvSpPr>
          <p:nvPr/>
        </p:nvSpPr>
        <p:spPr bwMode="auto">
          <a:xfrm>
            <a:off x="967104" y="1746292"/>
            <a:ext cx="7427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hr-HR" sz="2000" dirty="0" smtClean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Prijašnje </a:t>
            </a:r>
            <a:r>
              <a:rPr lang="hr-HR" sz="2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i trenutno stanje</a:t>
            </a:r>
            <a:endParaRPr lang="en-US" sz="2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7570" y="2649132"/>
            <a:ext cx="3600000" cy="2260600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Excel tablica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Kvartalno planiranje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Osobno ažuriranje (računi, strojne karte…)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FF0000"/>
                </a:solidFill>
              </a:rPr>
              <a:t>„ručno” praćenje nadolazećih aktivnosti / planova</a:t>
            </a:r>
            <a:endParaRPr lang="en-US" sz="1600" kern="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5812" y="2634016"/>
            <a:ext cx="3600000" cy="2306638"/>
          </a:xfrm>
          <a:prstGeom prst="rect">
            <a:avLst/>
          </a:prstGeom>
        </p:spPr>
        <p:txBody>
          <a:bodyPr lIns="90558" tIns="45277" rIns="90558" bIns="45277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Digitalni pregled definirani ZPO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Kontrola zadataka &gt; datumi zadnjeg i sljedećeg izvršenja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Kontrola zadataka u kašnjenju</a:t>
            </a: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kern="0" dirty="0">
                <a:solidFill>
                  <a:srgbClr val="2DB329"/>
                </a:solidFill>
              </a:rPr>
              <a:t>Kontrola i planiranje zadataka u sljedećem razdoblju</a:t>
            </a:r>
          </a:p>
        </p:txBody>
      </p:sp>
    </p:spTree>
    <p:extLst>
      <p:ext uri="{BB962C8B-B14F-4D97-AF65-F5344CB8AC3E}">
        <p14:creationId xmlns:p14="http://schemas.microsoft.com/office/powerpoint/2010/main" val="78467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Slideshop_Done Deal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6E7517-0EE9-49CF-990D-9186DC27E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Slideshop_Done Deal</Template>
  <TotalTime>2668</TotalTime>
  <Words>634</Words>
  <Application>Microsoft Office PowerPoint</Application>
  <PresentationFormat>On-screen Show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Slideshop_Done Deal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Tomislav Ivancek</dc:creator>
  <cp:lastModifiedBy>Tomislav Ivancek</cp:lastModifiedBy>
  <cp:revision>159</cp:revision>
  <cp:lastPrinted>2014-02-10T11:53:57Z</cp:lastPrinted>
  <dcterms:created xsi:type="dcterms:W3CDTF">2014-02-04T06:44:18Z</dcterms:created>
  <dcterms:modified xsi:type="dcterms:W3CDTF">2014-04-07T07:44:48Z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TC018754869991</vt:lpwstr>
  </property>
</Properties>
</file>